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07/05/1443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07/05/1443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07/05/1443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07/05/1443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07/05/1443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07/05/1443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07/05/1443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Kingdom:-</a:t>
            </a:r>
            <a:r>
              <a:rPr lang="en-US" dirty="0" err="1" smtClean="0"/>
              <a:t>Straminipila</a:t>
            </a:r>
            <a:r>
              <a:rPr lang="en-US" dirty="0" smtClean="0"/>
              <a:t>(Water </a:t>
            </a:r>
            <a:r>
              <a:rPr lang="en-US" dirty="0" err="1" smtClean="0"/>
              <a:t>molud</a:t>
            </a:r>
            <a:r>
              <a:rPr lang="en-US" dirty="0" smtClean="0"/>
              <a:t>)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ar-IQ" dirty="0" smtClean="0"/>
              <a:t>تضم عدة كائنات مثل </a:t>
            </a:r>
            <a:r>
              <a:rPr lang="en-US" dirty="0" smtClean="0"/>
              <a:t>Brown and golden </a:t>
            </a:r>
            <a:r>
              <a:rPr lang="en-US" dirty="0" err="1" smtClean="0"/>
              <a:t>alge;ditom</a:t>
            </a:r>
            <a:r>
              <a:rPr lang="en-US" dirty="0" smtClean="0"/>
              <a:t> </a:t>
            </a:r>
            <a:r>
              <a:rPr lang="ar-IQ" dirty="0" smtClean="0"/>
              <a:t>اضافة كائنات كانت تعرف سابقا بالفطريات </a:t>
            </a:r>
            <a:r>
              <a:rPr lang="ar-IQ" dirty="0" err="1" smtClean="0"/>
              <a:t>البيضية</a:t>
            </a:r>
            <a:r>
              <a:rPr lang="ar-IQ" dirty="0" smtClean="0"/>
              <a:t>.تتميز بعدة</a:t>
            </a:r>
            <a:r>
              <a:rPr lang="en-US" dirty="0" smtClean="0"/>
              <a:t> </a:t>
            </a:r>
            <a:r>
              <a:rPr lang="ar-IQ" dirty="0" smtClean="0"/>
              <a:t> مميزات </a:t>
            </a:r>
            <a:r>
              <a:rPr lang="ar-IQ" dirty="0" err="1" smtClean="0"/>
              <a:t>اهمها</a:t>
            </a:r>
            <a:r>
              <a:rPr lang="ar-IQ" dirty="0" smtClean="0"/>
              <a:t>:-</a:t>
            </a:r>
          </a:p>
          <a:p>
            <a:pPr marL="0" indent="0">
              <a:buNone/>
            </a:pPr>
            <a:r>
              <a:rPr lang="ar-IQ" dirty="0" smtClean="0"/>
              <a:t>1-يحتوي الجدار الخلوي على السليلوز </a:t>
            </a:r>
            <a:r>
              <a:rPr lang="ar-IQ" dirty="0" err="1" smtClean="0"/>
              <a:t>والكلوكان</a:t>
            </a:r>
            <a:endParaRPr lang="ar-IQ" dirty="0" smtClean="0"/>
          </a:p>
          <a:p>
            <a:pPr marL="0" indent="0">
              <a:buNone/>
            </a:pPr>
            <a:r>
              <a:rPr lang="ar-IQ" dirty="0" smtClean="0"/>
              <a:t>2-الغشاء الداخلي </a:t>
            </a:r>
            <a:r>
              <a:rPr lang="ar-IQ" dirty="0" err="1" smtClean="0"/>
              <a:t>للمايتوكوندريا</a:t>
            </a:r>
            <a:r>
              <a:rPr lang="ar-IQ" dirty="0" smtClean="0"/>
              <a:t> من النوع الانبوبي بينما في الفطريات </a:t>
            </a:r>
            <a:r>
              <a:rPr lang="ar-IQ" dirty="0" err="1" smtClean="0"/>
              <a:t>الحقيقيه</a:t>
            </a:r>
            <a:r>
              <a:rPr lang="ar-IQ" dirty="0" smtClean="0"/>
              <a:t> من النوع </a:t>
            </a:r>
            <a:r>
              <a:rPr lang="ar-IQ" dirty="0" err="1" smtClean="0"/>
              <a:t>الصفاحي</a:t>
            </a:r>
            <a:endParaRPr lang="ar-IQ" dirty="0" smtClean="0"/>
          </a:p>
          <a:p>
            <a:pPr marL="0" indent="0">
              <a:buNone/>
            </a:pPr>
            <a:r>
              <a:rPr lang="ar-IQ" dirty="0" smtClean="0"/>
              <a:t>3-تحتوي على اجسام كولجي </a:t>
            </a:r>
            <a:r>
              <a:rPr lang="en-US" dirty="0" err="1" smtClean="0"/>
              <a:t>Dictysome</a:t>
            </a:r>
            <a:r>
              <a:rPr lang="ar-IQ" dirty="0" smtClean="0"/>
              <a:t>في حين تكون مختزلة في الفطريات الحقيقية</a:t>
            </a:r>
          </a:p>
          <a:p>
            <a:pPr marL="0" indent="0">
              <a:buNone/>
            </a:pPr>
            <a:r>
              <a:rPr lang="ar-IQ" dirty="0" smtClean="0"/>
              <a:t>4-تكون اثناء مرحلة من حياتها ابواغ </a:t>
            </a:r>
            <a:r>
              <a:rPr lang="ar-IQ" dirty="0" err="1" smtClean="0"/>
              <a:t>مسوطة</a:t>
            </a:r>
            <a:r>
              <a:rPr lang="ar-IQ" dirty="0" smtClean="0"/>
              <a:t> ويكون على الاقل سوط واحد من النوع الريشي </a:t>
            </a:r>
            <a:r>
              <a:rPr lang="en-US" dirty="0" smtClean="0"/>
              <a:t>tinsel</a:t>
            </a:r>
            <a:r>
              <a:rPr lang="ar-IQ" dirty="0" smtClean="0"/>
              <a:t>ومنه اشتق اسم </a:t>
            </a:r>
            <a:r>
              <a:rPr lang="ar-IQ" dirty="0" err="1" smtClean="0"/>
              <a:t>المملكه</a:t>
            </a:r>
            <a:r>
              <a:rPr lang="ar-IQ" dirty="0" smtClean="0"/>
              <a:t> </a:t>
            </a:r>
            <a:r>
              <a:rPr lang="en-US" dirty="0" err="1" smtClean="0"/>
              <a:t>Straminipila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7209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r-IQ" dirty="0" smtClean="0"/>
              <a:t> يضم عدة انواع تسبب امراض تعفن البذور وموت </a:t>
            </a:r>
            <a:r>
              <a:rPr lang="ar-IQ" dirty="0" err="1" smtClean="0"/>
              <a:t>البادرات</a:t>
            </a:r>
            <a:r>
              <a:rPr lang="ar-IQ" dirty="0" smtClean="0"/>
              <a:t> وتعفن الثمار القريبة من سطح التربة وقسم منها يتطفل على الفطريات الخيطية .من اهم الانواع:-</a:t>
            </a:r>
          </a:p>
          <a:p>
            <a:pPr marL="0" indent="0" algn="l">
              <a:buNone/>
            </a:pPr>
            <a:r>
              <a:rPr lang="en-US" i="1" dirty="0" smtClean="0">
                <a:solidFill>
                  <a:srgbClr val="C00000"/>
                </a:solidFill>
              </a:rPr>
              <a:t>1-Pythium </a:t>
            </a:r>
            <a:r>
              <a:rPr lang="en-US" i="1" dirty="0" err="1" smtClean="0">
                <a:solidFill>
                  <a:srgbClr val="C00000"/>
                </a:solidFill>
              </a:rPr>
              <a:t>insidiosum</a:t>
            </a:r>
            <a:endParaRPr lang="ar-IQ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ar-IQ" dirty="0" smtClean="0"/>
              <a:t>يتعايش مع الطحالب ويسبب تقرحات لشفاه الخيول والمواشي</a:t>
            </a:r>
          </a:p>
          <a:p>
            <a:pPr marL="0" indent="0" algn="l">
              <a:buNone/>
            </a:pPr>
            <a:r>
              <a:rPr lang="en-US" i="1" dirty="0" smtClean="0">
                <a:solidFill>
                  <a:srgbClr val="C00000"/>
                </a:solidFill>
              </a:rPr>
              <a:t>2-P.ultmium</a:t>
            </a:r>
          </a:p>
          <a:p>
            <a:pPr marL="0" indent="0" algn="l">
              <a:buNone/>
            </a:pPr>
            <a:r>
              <a:rPr lang="en-US" i="1" dirty="0" smtClean="0">
                <a:solidFill>
                  <a:srgbClr val="C00000"/>
                </a:solidFill>
              </a:rPr>
              <a:t>3-P.aphanidermatum</a:t>
            </a:r>
          </a:p>
          <a:p>
            <a:pPr marL="0" indent="0" algn="l">
              <a:buNone/>
            </a:pP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smtClean="0">
                <a:solidFill>
                  <a:srgbClr val="C00000"/>
                </a:solidFill>
              </a:rPr>
              <a:t>4-P.debaryanum</a:t>
            </a:r>
            <a:endParaRPr lang="ar-IQ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4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Genus:-</a:t>
            </a:r>
            <a:r>
              <a:rPr lang="en-US" dirty="0" err="1" smtClean="0"/>
              <a:t>Phytophthora</a:t>
            </a:r>
            <a:endParaRPr lang="en-US" dirty="0" smtClean="0"/>
          </a:p>
          <a:p>
            <a:pPr marL="0" indent="0" algn="l">
              <a:buNone/>
            </a:pPr>
            <a:r>
              <a:rPr lang="en-US" dirty="0" err="1" smtClean="0"/>
              <a:t>Phton</a:t>
            </a:r>
            <a:r>
              <a:rPr lang="en-US" dirty="0" smtClean="0"/>
              <a:t>=plant</a:t>
            </a:r>
          </a:p>
          <a:p>
            <a:pPr marL="0" indent="0" algn="l">
              <a:buNone/>
            </a:pPr>
            <a:r>
              <a:rPr lang="en-US" dirty="0" err="1" smtClean="0"/>
              <a:t>Phthora</a:t>
            </a:r>
            <a:r>
              <a:rPr lang="en-US" dirty="0" smtClean="0"/>
              <a:t>=destroyer</a:t>
            </a:r>
          </a:p>
          <a:p>
            <a:pPr marL="0" indent="0">
              <a:buNone/>
            </a:pPr>
            <a:r>
              <a:rPr lang="ar-IQ" dirty="0" smtClean="0"/>
              <a:t>يشبهه الجنس </a:t>
            </a:r>
            <a:r>
              <a:rPr lang="en-US" dirty="0" err="1" smtClean="0"/>
              <a:t>pythium</a:t>
            </a:r>
            <a:r>
              <a:rPr lang="ar-IQ" dirty="0" smtClean="0"/>
              <a:t>الا انه يختلف بعدم تكون حوصلة من الحافظة(السبورات تنطلق مباشرتا من العلبة) </a:t>
            </a:r>
            <a:r>
              <a:rPr lang="ar-IQ" dirty="0" err="1" smtClean="0"/>
              <a:t>والهايفات</a:t>
            </a:r>
            <a:r>
              <a:rPr lang="ar-IQ" dirty="0" smtClean="0"/>
              <a:t> اكثر وضوحا كما ان شكل العلب </a:t>
            </a:r>
            <a:r>
              <a:rPr lang="ar-IQ" dirty="0" err="1" smtClean="0"/>
              <a:t>السبورانجية</a:t>
            </a:r>
            <a:r>
              <a:rPr lang="ar-IQ" dirty="0" smtClean="0"/>
              <a:t> غالبا ما تكون ليمونية او </a:t>
            </a:r>
            <a:r>
              <a:rPr lang="ar-IQ" dirty="0" err="1" smtClean="0"/>
              <a:t>كمثرية</a:t>
            </a:r>
            <a:r>
              <a:rPr lang="ar-IQ" dirty="0" smtClean="0"/>
              <a:t> الشكل اكتسب الفطر شهرته كونه احد انواعه مسبب لمرض اللفحة </a:t>
            </a:r>
            <a:r>
              <a:rPr lang="ar-IQ" dirty="0" err="1" smtClean="0"/>
              <a:t>المتاخرة</a:t>
            </a:r>
            <a:r>
              <a:rPr lang="ar-IQ" dirty="0" smtClean="0"/>
              <a:t> على البطاطا(سبب مجاعة في ايرلندا)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74382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r-IQ" dirty="0" smtClean="0"/>
              <a:t>اهم الانواع</a:t>
            </a:r>
          </a:p>
          <a:p>
            <a:pPr marL="0" indent="0" algn="l">
              <a:buNone/>
            </a:pPr>
            <a:r>
              <a:rPr lang="en-US" i="1" dirty="0" err="1" smtClean="0"/>
              <a:t>Phytophthora</a:t>
            </a:r>
            <a:r>
              <a:rPr lang="en-US" i="1" dirty="0" smtClean="0"/>
              <a:t>  </a:t>
            </a:r>
            <a:r>
              <a:rPr lang="en-US" i="1" dirty="0" err="1" smtClean="0"/>
              <a:t>infestans</a:t>
            </a:r>
            <a:endParaRPr lang="en-US" i="1" dirty="0" smtClean="0"/>
          </a:p>
          <a:p>
            <a:pPr marL="0" indent="0" algn="l">
              <a:buNone/>
            </a:pPr>
            <a:r>
              <a:rPr lang="ar-SA" dirty="0" smtClean="0"/>
              <a:t>يسبب مرض اللفحة </a:t>
            </a:r>
            <a:r>
              <a:rPr lang="ar-SA" dirty="0" err="1" smtClean="0"/>
              <a:t>المتاخرة</a:t>
            </a:r>
            <a:r>
              <a:rPr lang="ar-SA" dirty="0" smtClean="0"/>
              <a:t> على البطاطا</a:t>
            </a:r>
          </a:p>
          <a:p>
            <a:pPr marL="0" indent="0" algn="l">
              <a:buNone/>
            </a:pPr>
            <a:r>
              <a:rPr lang="en-US" i="1" dirty="0" err="1" smtClean="0"/>
              <a:t>Phytophthora</a:t>
            </a:r>
            <a:r>
              <a:rPr lang="en-US" i="1" dirty="0" smtClean="0"/>
              <a:t>  </a:t>
            </a:r>
            <a:r>
              <a:rPr lang="en-US" i="1" dirty="0" err="1" smtClean="0"/>
              <a:t>citophthora</a:t>
            </a:r>
            <a:endParaRPr lang="en-US" i="1" dirty="0" smtClean="0"/>
          </a:p>
          <a:p>
            <a:pPr marL="0" indent="0">
              <a:buNone/>
            </a:pPr>
            <a:r>
              <a:rPr lang="ar-SA" dirty="0" smtClean="0"/>
              <a:t>يسبب مرض تصمغ اشجار الحمضيات</a:t>
            </a:r>
          </a:p>
          <a:p>
            <a:pPr marL="0" indent="0" algn="l">
              <a:buNone/>
            </a:pPr>
            <a:r>
              <a:rPr lang="en-US" i="1" dirty="0" err="1" smtClean="0"/>
              <a:t>Phytophthora</a:t>
            </a:r>
            <a:r>
              <a:rPr lang="en-US" i="1" dirty="0" smtClean="0"/>
              <a:t>  </a:t>
            </a:r>
            <a:r>
              <a:rPr lang="en-US" i="1" dirty="0" err="1" smtClean="0"/>
              <a:t>parasitica</a:t>
            </a:r>
            <a:endParaRPr lang="en-US" i="1" dirty="0" smtClean="0"/>
          </a:p>
          <a:p>
            <a:pPr marL="0" indent="0">
              <a:buNone/>
            </a:pPr>
            <a:r>
              <a:rPr lang="ar-SA" dirty="0" smtClean="0"/>
              <a:t>يسبب تعفن جذور </a:t>
            </a:r>
            <a:r>
              <a:rPr lang="ar-SA" dirty="0" err="1" smtClean="0"/>
              <a:t>الصلبيات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82632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6672"/>
            <a:ext cx="4986667" cy="5433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6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Picture 8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96" y="1556792"/>
            <a:ext cx="4745880" cy="48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1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/>
              <a:t>اعراض الاصابة بالجنس </a:t>
            </a:r>
            <a:r>
              <a:rPr lang="en-US" dirty="0" err="1" smtClean="0"/>
              <a:t>pytium</a:t>
            </a:r>
            <a:r>
              <a:rPr lang="ar-SA" dirty="0" smtClean="0"/>
              <a:t>على ثمار الخيار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511256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1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/>
              <a:t>اعراض الاصابة بمرض تصمغ اشجار الحمضيات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85888"/>
            <a:ext cx="4393083" cy="456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33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اعراض الاصابة بمرض اللفحة </a:t>
            </a:r>
            <a:r>
              <a:rPr lang="ar-SA" dirty="0" err="1" smtClean="0"/>
              <a:t>المتاخرة</a:t>
            </a:r>
            <a:endParaRPr lang="ar-IQ" dirty="0"/>
          </a:p>
        </p:txBody>
      </p:sp>
      <p:pic>
        <p:nvPicPr>
          <p:cNvPr id="4" name="Picture 1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925" y="1777206"/>
            <a:ext cx="50101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7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/>
              <a:t>اعراض تعفن البذور وموت </a:t>
            </a:r>
            <a:r>
              <a:rPr lang="ar-SA" dirty="0" err="1" smtClean="0"/>
              <a:t>البادرات</a:t>
            </a:r>
            <a:r>
              <a:rPr lang="ar-SA" dirty="0" smtClean="0"/>
              <a:t> المتسبب عن </a:t>
            </a:r>
            <a:r>
              <a:rPr lang="en-US" dirty="0" err="1" smtClean="0"/>
              <a:t>pythium</a:t>
            </a:r>
            <a:endParaRPr lang="ar-IQ" dirty="0"/>
          </a:p>
        </p:txBody>
      </p:sp>
      <p:pic>
        <p:nvPicPr>
          <p:cNvPr id="4" name="Picture 2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5" y="2060848"/>
            <a:ext cx="468052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انطلاق السبورات السابحة في </a:t>
            </a:r>
            <a:r>
              <a:rPr lang="en-US" dirty="0" err="1" smtClean="0"/>
              <a:t>phytophthora</a:t>
            </a:r>
            <a:endParaRPr lang="ar-IQ" dirty="0"/>
          </a:p>
        </p:txBody>
      </p:sp>
      <p:graphicFrame>
        <p:nvGraphicFramePr>
          <p:cNvPr id="4" name="كائن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451566"/>
              </p:ext>
            </p:extLst>
          </p:nvPr>
        </p:nvGraphicFramePr>
        <p:xfrm>
          <a:off x="2584450" y="3086100"/>
          <a:ext cx="3975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Packager Shell Object" showAsIcon="1" r:id="rId3" imgW="3975840" imgH="685800" progId="Package">
                  <p:embed/>
                </p:oleObj>
              </mc:Choice>
              <mc:Fallback>
                <p:oleObj name="Packager Shell Object" showAsIcon="1" r:id="rId3" imgW="3975840" imgH="685800" progId="Package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450" y="3086100"/>
                        <a:ext cx="39751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18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ar-IQ" dirty="0" smtClean="0"/>
              <a:t>تضم هذه المملكة ثلاث شعب هي:-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Phylum:-</a:t>
            </a:r>
            <a:r>
              <a:rPr lang="en-US" dirty="0" err="1" smtClean="0">
                <a:solidFill>
                  <a:srgbClr val="FF0000"/>
                </a:solidFill>
              </a:rPr>
              <a:t>Hyphochytridimycota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ar-IQ" dirty="0" smtClean="0"/>
              <a:t>اهم ميزة احتواء السبور السابح على سوط واحد من النوع الريشي يرتبط من </a:t>
            </a:r>
            <a:r>
              <a:rPr lang="ar-IQ" dirty="0" err="1" smtClean="0"/>
              <a:t>الجهه</a:t>
            </a:r>
            <a:r>
              <a:rPr lang="ar-IQ" dirty="0" smtClean="0"/>
              <a:t> الخلفية للسبور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Phylum:-</a:t>
            </a:r>
            <a:r>
              <a:rPr lang="en-US" dirty="0" err="1" smtClean="0">
                <a:solidFill>
                  <a:srgbClr val="FF0000"/>
                </a:solidFill>
              </a:rPr>
              <a:t>Labyrinthylomycota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ar-IQ" dirty="0" smtClean="0"/>
              <a:t>اهم ميزة احتواء السبورات السابحة على نوعين من الاسواط ريشي وسوطي ترتبط بطرفي السبور وينتهي السوط السوطي بنهاية </a:t>
            </a:r>
            <a:r>
              <a:rPr lang="ar-IQ" dirty="0" err="1" smtClean="0"/>
              <a:t>مدببه</a:t>
            </a:r>
            <a:endParaRPr lang="ar-IQ" dirty="0" smtClean="0"/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Phylum :-</a:t>
            </a:r>
            <a:r>
              <a:rPr lang="en-US" dirty="0" err="1" smtClean="0">
                <a:solidFill>
                  <a:srgbClr val="FF0000"/>
                </a:solidFill>
              </a:rPr>
              <a:t>Oomycota</a:t>
            </a:r>
            <a:endParaRPr lang="ar-IQ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ar-IQ" dirty="0" smtClean="0"/>
              <a:t>يحتوي السبور السابح على سوطين يرتبطان من جانبي </a:t>
            </a:r>
            <a:r>
              <a:rPr lang="ar-IQ" dirty="0" err="1" smtClean="0"/>
              <a:t>السبور</a:t>
            </a:r>
            <a:r>
              <a:rPr lang="ar-IQ" dirty="0" smtClean="0"/>
              <a:t> احدهما ريشي يتجه </a:t>
            </a:r>
            <a:r>
              <a:rPr lang="ar-IQ" dirty="0" err="1" smtClean="0"/>
              <a:t>للامام</a:t>
            </a:r>
            <a:r>
              <a:rPr lang="ar-IQ" dirty="0" smtClean="0"/>
              <a:t> والاخر سوطي يتجه للخلف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7335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دورة حياة الجنس </a:t>
            </a:r>
            <a:r>
              <a:rPr lang="en-US" smtClean="0"/>
              <a:t>pythium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95413"/>
            <a:ext cx="4536503" cy="46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0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انطلاق السبورات السابحة في </a:t>
            </a:r>
            <a:r>
              <a:rPr lang="en-US" dirty="0" err="1" smtClean="0"/>
              <a:t>pythium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graphicFrame>
        <p:nvGraphicFramePr>
          <p:cNvPr id="4" name="كائن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478262"/>
              </p:ext>
            </p:extLst>
          </p:nvPr>
        </p:nvGraphicFramePr>
        <p:xfrm>
          <a:off x="2362200" y="3200400"/>
          <a:ext cx="44719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Packager Shell Object" showAsIcon="1" r:id="rId3" imgW="4471200" imgH="685800" progId="Package">
                  <p:embed/>
                </p:oleObj>
              </mc:Choice>
              <mc:Fallback>
                <p:oleObj name="Packager Shell Object" showAsIcon="1" r:id="rId3" imgW="4471200" imgH="685800" progId="Package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00400"/>
                        <a:ext cx="4471987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700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err="1" smtClean="0"/>
              <a:t>اسئلة</a:t>
            </a:r>
            <a:r>
              <a:rPr lang="ar-IQ" dirty="0" smtClean="0"/>
              <a:t> حول المحاضرة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ar-IQ" dirty="0" smtClean="0"/>
              <a:t>س1) </a:t>
            </a:r>
            <a:r>
              <a:rPr lang="ar-IQ" dirty="0" err="1" smtClean="0"/>
              <a:t>ماهي</a:t>
            </a:r>
            <a:r>
              <a:rPr lang="ar-IQ" dirty="0" smtClean="0"/>
              <a:t> </a:t>
            </a:r>
            <a:r>
              <a:rPr lang="ar-IQ" dirty="0" err="1" smtClean="0"/>
              <a:t>اهم</a:t>
            </a:r>
            <a:r>
              <a:rPr lang="ar-IQ" dirty="0" smtClean="0"/>
              <a:t> المميزات التي تميز </a:t>
            </a:r>
            <a:r>
              <a:rPr lang="en-US" dirty="0" err="1" smtClean="0"/>
              <a:t>Oomycetes</a:t>
            </a:r>
            <a:r>
              <a:rPr lang="ar-IQ" dirty="0" smtClean="0"/>
              <a:t>عن الفطريات الحقيقية.</a:t>
            </a:r>
          </a:p>
          <a:p>
            <a:pPr>
              <a:buNone/>
            </a:pPr>
            <a:endParaRPr lang="ar-IQ" dirty="0" smtClean="0"/>
          </a:p>
          <a:p>
            <a:pPr>
              <a:buNone/>
            </a:pPr>
            <a:r>
              <a:rPr lang="ar-IQ" dirty="0" smtClean="0"/>
              <a:t>س2)لماذا ندرس هذه الكائنات ضمن مقرر الفطريات على الرغم من كونها ليست فطريات حقيقية.</a:t>
            </a:r>
          </a:p>
          <a:p>
            <a:pPr>
              <a:buNone/>
            </a:pPr>
            <a:r>
              <a:rPr lang="ar-IQ" dirty="0" smtClean="0"/>
              <a:t>س3) أذكر </a:t>
            </a:r>
            <a:r>
              <a:rPr lang="ar-IQ" dirty="0" err="1" smtClean="0"/>
              <a:t>اهم</a:t>
            </a:r>
            <a:r>
              <a:rPr lang="ar-IQ" dirty="0" smtClean="0"/>
              <a:t> فرق بين </a:t>
            </a:r>
            <a:r>
              <a:rPr lang="ar-IQ" dirty="0" err="1" smtClean="0"/>
              <a:t>ال</a:t>
            </a:r>
            <a:r>
              <a:rPr lang="en-US" dirty="0" err="1" smtClean="0"/>
              <a:t>Pythium</a:t>
            </a:r>
            <a:r>
              <a:rPr lang="ar-IQ" dirty="0" smtClean="0"/>
              <a:t>و</a:t>
            </a:r>
            <a:r>
              <a:rPr lang="en-US" smtClean="0"/>
              <a:t>Phytophthora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Phylum:-</a:t>
            </a:r>
            <a:r>
              <a:rPr lang="en-US" dirty="0" err="1" smtClean="0"/>
              <a:t>Oomycota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class:-</a:t>
            </a:r>
            <a:r>
              <a:rPr lang="en-US" dirty="0" err="1" smtClean="0"/>
              <a:t>Oomycetes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r-IQ" dirty="0" smtClean="0"/>
              <a:t>يضم هذا الصف عدد كبير من الكائنات كانت تعرف سابقا بالفطريات البيضية تتميز بالصفات الاتية:-</a:t>
            </a:r>
          </a:p>
          <a:p>
            <a:pPr marL="0" indent="0">
              <a:buNone/>
            </a:pPr>
            <a:r>
              <a:rPr lang="ar-IQ" dirty="0" smtClean="0"/>
              <a:t>1-يحتوي جدار الخلية على السليلوز </a:t>
            </a:r>
            <a:r>
              <a:rPr lang="ar-IQ" dirty="0" err="1" smtClean="0"/>
              <a:t>والكلوكان</a:t>
            </a:r>
            <a:endParaRPr lang="ar-IQ" dirty="0" smtClean="0"/>
          </a:p>
          <a:p>
            <a:pPr marL="0" indent="0">
              <a:buNone/>
            </a:pPr>
            <a:r>
              <a:rPr lang="ar-IQ" dirty="0" smtClean="0"/>
              <a:t>2-تتكاثر </a:t>
            </a:r>
            <a:r>
              <a:rPr lang="ar-IQ" dirty="0" err="1" smtClean="0"/>
              <a:t>لاجنسيا</a:t>
            </a:r>
            <a:r>
              <a:rPr lang="ar-IQ" dirty="0" smtClean="0"/>
              <a:t> بتكوين سبورات سابحة تتكون داخل علبة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sporangia</a:t>
            </a:r>
            <a:r>
              <a:rPr lang="ar-IQ" dirty="0" smtClean="0"/>
              <a:t>يكون السبور السابح كلوي الشكل ثنائي الاسواط </a:t>
            </a:r>
            <a:r>
              <a:rPr lang="en-US" dirty="0" smtClean="0">
                <a:solidFill>
                  <a:srgbClr val="FF0000"/>
                </a:solidFill>
              </a:rPr>
              <a:t>biflagellate</a:t>
            </a:r>
            <a:r>
              <a:rPr lang="ar-IQ" dirty="0" smtClean="0"/>
              <a:t>يرتبط السوطان على احد جانبي السبور احدهما </a:t>
            </a:r>
            <a:r>
              <a:rPr lang="ar-IQ" dirty="0" err="1" smtClean="0"/>
              <a:t>قرباجي</a:t>
            </a:r>
            <a:r>
              <a:rPr lang="ar-IQ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whiplash</a:t>
            </a:r>
            <a:r>
              <a:rPr lang="ar-IQ" dirty="0" err="1" smtClean="0"/>
              <a:t>يتجهه</a:t>
            </a:r>
            <a:r>
              <a:rPr lang="ar-IQ" dirty="0" smtClean="0"/>
              <a:t> للخلف والثاني من النوع الريشي </a:t>
            </a:r>
            <a:r>
              <a:rPr lang="en-US" dirty="0" smtClean="0">
                <a:solidFill>
                  <a:srgbClr val="FF0000"/>
                </a:solidFill>
              </a:rPr>
              <a:t>tinsel</a:t>
            </a:r>
            <a:r>
              <a:rPr lang="en-US" dirty="0" smtClean="0"/>
              <a:t> </a:t>
            </a:r>
            <a:r>
              <a:rPr lang="ar-IQ" dirty="0" err="1" smtClean="0"/>
              <a:t>يتجهة</a:t>
            </a:r>
            <a:r>
              <a:rPr lang="ar-IQ" dirty="0" smtClean="0"/>
              <a:t> </a:t>
            </a:r>
            <a:r>
              <a:rPr lang="ar-IQ" dirty="0" err="1" smtClean="0"/>
              <a:t>للامام</a:t>
            </a:r>
            <a:r>
              <a:rPr lang="ar-IQ" dirty="0" smtClean="0"/>
              <a:t> واطول من النوع </a:t>
            </a:r>
            <a:r>
              <a:rPr lang="ar-IQ" dirty="0" err="1" smtClean="0"/>
              <a:t>القرباجي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14722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r-IQ" dirty="0" smtClean="0"/>
              <a:t>3- التكاثر الجنسي من النوع البيضي </a:t>
            </a:r>
            <a:r>
              <a:rPr lang="en-US" dirty="0" err="1" smtClean="0">
                <a:solidFill>
                  <a:srgbClr val="0070C0"/>
                </a:solidFill>
              </a:rPr>
              <a:t>Oogamus</a:t>
            </a:r>
            <a:r>
              <a:rPr lang="ar-IQ" dirty="0" smtClean="0"/>
              <a:t>اذ يتم الاتحاد بين </a:t>
            </a:r>
            <a:r>
              <a:rPr lang="en-US" dirty="0" smtClean="0">
                <a:solidFill>
                  <a:srgbClr val="0070C0"/>
                </a:solidFill>
              </a:rPr>
              <a:t>Antheridium </a:t>
            </a:r>
            <a:r>
              <a:rPr lang="ar-IQ" dirty="0" smtClean="0"/>
              <a:t>و</a:t>
            </a:r>
            <a:r>
              <a:rPr lang="en-US" dirty="0" err="1" smtClean="0">
                <a:solidFill>
                  <a:srgbClr val="0070C0"/>
                </a:solidFill>
              </a:rPr>
              <a:t>Oogonium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ar-IQ" dirty="0" smtClean="0"/>
              <a:t>وينتج عن ذلك سبور سكن مقاوم للظروف غير الملائمة يسمى </a:t>
            </a:r>
            <a:r>
              <a:rPr lang="en-US" dirty="0" smtClean="0">
                <a:solidFill>
                  <a:srgbClr val="0070C0"/>
                </a:solidFill>
              </a:rPr>
              <a:t>Oospore</a:t>
            </a:r>
          </a:p>
          <a:p>
            <a:pPr marL="0" indent="0">
              <a:buNone/>
            </a:pPr>
            <a:r>
              <a:rPr lang="ar-IQ" dirty="0" smtClean="0"/>
              <a:t>4-تفضل هذه الكائنات العيش في البيئة المائية ،وفي ظروف الرطوبة العلية تنبت السبورانجيا بتكوين اعداد كبيرة من السبورات السابحة اما في ظروف قلة الرطوبة تسلك السبورانجيا سلوك سبور واحد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94942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r-IQ" dirty="0" smtClean="0"/>
              <a:t>5-قسم من هذه الكائنات يتكون من خلية واحده والغالبية منها تتكون من خيوط دقيقه </a:t>
            </a:r>
            <a:r>
              <a:rPr lang="en-US" dirty="0" smtClean="0"/>
              <a:t>hyphae</a:t>
            </a:r>
            <a:r>
              <a:rPr lang="ar-IQ" dirty="0" smtClean="0"/>
              <a:t>غير مقسمة بحواجز عرضيه</a:t>
            </a:r>
          </a:p>
          <a:p>
            <a:pPr marL="0" indent="0">
              <a:buNone/>
            </a:pPr>
            <a:r>
              <a:rPr lang="ar-IQ" dirty="0" smtClean="0"/>
              <a:t>6-معظمها تعيش بصوره رمية وقسم منه اختياري التطفل </a:t>
            </a:r>
            <a:r>
              <a:rPr lang="en-US" dirty="0" smtClean="0"/>
              <a:t>Facultative parasite </a:t>
            </a:r>
            <a:r>
              <a:rPr lang="ar-IQ" dirty="0" smtClean="0"/>
              <a:t>تسبب امراض تعفن البذور وموت </a:t>
            </a:r>
            <a:r>
              <a:rPr lang="ar-IQ" dirty="0" err="1" smtClean="0"/>
              <a:t>البادرات</a:t>
            </a:r>
            <a:r>
              <a:rPr lang="ar-IQ" dirty="0" smtClean="0"/>
              <a:t> وقسم منها اجبارية التطفل تسبب امراض مهمة اقتصاديا تعرف امراض البياض الزغبي </a:t>
            </a:r>
            <a:r>
              <a:rPr lang="en-US" dirty="0" smtClean="0">
                <a:solidFill>
                  <a:srgbClr val="0070C0"/>
                </a:solidFill>
              </a:rPr>
              <a:t>downy mildew</a:t>
            </a:r>
            <a:r>
              <a:rPr lang="ar-IQ" dirty="0" smtClean="0"/>
              <a:t>و الصدأ الابيض </a:t>
            </a:r>
            <a:r>
              <a:rPr lang="en-US" dirty="0" smtClean="0">
                <a:solidFill>
                  <a:srgbClr val="0070C0"/>
                </a:solidFill>
              </a:rPr>
              <a:t>white Rust</a:t>
            </a:r>
          </a:p>
          <a:p>
            <a:pPr marL="0" indent="0">
              <a:buNone/>
            </a:pPr>
            <a:r>
              <a:rPr lang="ar-IQ" dirty="0" smtClean="0">
                <a:solidFill>
                  <a:srgbClr val="0070C0"/>
                </a:solidFill>
              </a:rPr>
              <a:t>يضم صف </a:t>
            </a:r>
            <a:r>
              <a:rPr lang="en-US" dirty="0" err="1" smtClean="0">
                <a:solidFill>
                  <a:srgbClr val="FF0000"/>
                </a:solidFill>
              </a:rPr>
              <a:t>Oomycetes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ar-IQ" dirty="0" smtClean="0">
                <a:solidFill>
                  <a:srgbClr val="0070C0"/>
                </a:solidFill>
              </a:rPr>
              <a:t>الرتب الاتية:-</a:t>
            </a:r>
            <a:endParaRPr lang="ar-IQ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2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Order:- </a:t>
            </a:r>
            <a:r>
              <a:rPr lang="en-US" dirty="0" err="1" smtClean="0"/>
              <a:t>Saprolegniales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ar-IQ" dirty="0" smtClean="0"/>
              <a:t>تنتشر افراد هذه الرتبة في المياه العذبة والترب الغدقة وتعيش مترممة على البقايا النباتية والحيوانية والقليل منها يعيش في المياه المالحة ,</a:t>
            </a:r>
            <a:r>
              <a:rPr lang="ar-IQ" dirty="0" smtClean="0">
                <a:solidFill>
                  <a:srgbClr val="FF0000"/>
                </a:solidFill>
              </a:rPr>
              <a:t>تتميز افراد هذه الرتبة بكون العلب </a:t>
            </a:r>
            <a:r>
              <a:rPr lang="ar-IQ" dirty="0" err="1" smtClean="0">
                <a:solidFill>
                  <a:srgbClr val="FF0000"/>
                </a:solidFill>
              </a:rPr>
              <a:t>السبورانجية</a:t>
            </a:r>
            <a:r>
              <a:rPr lang="ar-IQ" dirty="0" smtClean="0">
                <a:solidFill>
                  <a:srgbClr val="FF0000"/>
                </a:solidFill>
              </a:rPr>
              <a:t> اسطوانية الشكل لا تختلف كثيرا عن </a:t>
            </a:r>
            <a:r>
              <a:rPr lang="ar-IQ" dirty="0" err="1" smtClean="0">
                <a:solidFill>
                  <a:srgbClr val="FF0000"/>
                </a:solidFill>
              </a:rPr>
              <a:t>الهايفات</a:t>
            </a:r>
            <a:r>
              <a:rPr lang="ar-IQ" dirty="0" smtClean="0">
                <a:solidFill>
                  <a:srgbClr val="FF0000"/>
                </a:solidFill>
              </a:rPr>
              <a:t> ولا تنفصل عن </a:t>
            </a:r>
            <a:r>
              <a:rPr lang="ar-IQ" dirty="0" err="1" smtClean="0">
                <a:solidFill>
                  <a:srgbClr val="FF0000"/>
                </a:solidFill>
              </a:rPr>
              <a:t>الهايفات</a:t>
            </a:r>
            <a:r>
              <a:rPr lang="ar-IQ" dirty="0" smtClean="0">
                <a:solidFill>
                  <a:srgbClr val="FF0000"/>
                </a:solidFill>
              </a:rPr>
              <a:t> عند </a:t>
            </a:r>
            <a:r>
              <a:rPr lang="ar-IQ" dirty="0" err="1" smtClean="0">
                <a:solidFill>
                  <a:srgbClr val="FF0000"/>
                </a:solidFill>
              </a:rPr>
              <a:t>النضج.</a:t>
            </a:r>
            <a:r>
              <a:rPr lang="ar-IQ" dirty="0" err="1" smtClean="0"/>
              <a:t>تضم</a:t>
            </a:r>
            <a:r>
              <a:rPr lang="ar-IQ" dirty="0" smtClean="0"/>
              <a:t> هذه الرتبة عائلتين هما:-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Family:-</a:t>
            </a:r>
            <a:r>
              <a:rPr lang="en-US" dirty="0" err="1" smtClean="0">
                <a:solidFill>
                  <a:srgbClr val="FF0000"/>
                </a:solidFill>
              </a:rPr>
              <a:t>Saprolegniaceae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      genus:-</a:t>
            </a:r>
            <a:r>
              <a:rPr lang="en-US" i="1" dirty="0" err="1" smtClean="0">
                <a:solidFill>
                  <a:srgbClr val="00B0F0"/>
                </a:solidFill>
              </a:rPr>
              <a:t>Saprolegnia</a:t>
            </a:r>
            <a:r>
              <a:rPr lang="en-US" i="1" dirty="0" smtClean="0">
                <a:solidFill>
                  <a:srgbClr val="00B0F0"/>
                </a:solidFill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</a:rPr>
              <a:t>parasitica</a:t>
            </a:r>
            <a:endParaRPr lang="en-US" i="1" dirty="0" smtClean="0">
              <a:solidFill>
                <a:srgbClr val="00B0F0"/>
              </a:solidFill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rgbClr val="00B0F0"/>
                </a:solidFill>
              </a:rPr>
              <a:t>       genus:-</a:t>
            </a:r>
            <a:r>
              <a:rPr lang="en-US" i="1" dirty="0" err="1" smtClean="0">
                <a:solidFill>
                  <a:srgbClr val="00B0F0"/>
                </a:solidFill>
              </a:rPr>
              <a:t>Achyla</a:t>
            </a:r>
            <a:r>
              <a:rPr lang="en-US" i="1" dirty="0" smtClean="0">
                <a:solidFill>
                  <a:srgbClr val="00B0F0"/>
                </a:solidFill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</a:rPr>
              <a:t>spp</a:t>
            </a:r>
            <a:r>
              <a:rPr lang="en-US" i="1" dirty="0" smtClean="0">
                <a:solidFill>
                  <a:srgbClr val="00B0F0"/>
                </a:solidFill>
              </a:rPr>
              <a:t>      </a:t>
            </a:r>
          </a:p>
          <a:p>
            <a:pPr marL="0" indent="0">
              <a:buNone/>
            </a:pPr>
            <a:r>
              <a:rPr lang="ar-IQ" i="1" dirty="0" smtClean="0">
                <a:solidFill>
                  <a:srgbClr val="00B0F0"/>
                </a:solidFill>
              </a:rPr>
              <a:t>تتطفل على الاسماك وبيوضها خاصة في احواض التربية</a:t>
            </a:r>
            <a:endParaRPr lang="ar-IQ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5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Family:-</a:t>
            </a:r>
            <a:r>
              <a:rPr lang="en-US" dirty="0" err="1" smtClean="0">
                <a:solidFill>
                  <a:srgbClr val="FF0000"/>
                </a:solidFill>
              </a:rPr>
              <a:t>Leptolegniaceae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Genus:-</a:t>
            </a:r>
            <a:r>
              <a:rPr lang="en-US" i="1" dirty="0" err="1" smtClean="0">
                <a:solidFill>
                  <a:srgbClr val="00B050"/>
                </a:solidFill>
              </a:rPr>
              <a:t>Aphanomyces</a:t>
            </a:r>
            <a:r>
              <a:rPr lang="en-US" i="1" dirty="0" smtClean="0">
                <a:solidFill>
                  <a:srgbClr val="00B050"/>
                </a:solidFill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</a:rPr>
              <a:t>euteches</a:t>
            </a:r>
            <a:endParaRPr lang="en-US" i="1" dirty="0" smtClean="0">
              <a:solidFill>
                <a:srgbClr val="00B050"/>
              </a:solidFill>
            </a:endParaRPr>
          </a:p>
          <a:p>
            <a:pPr marL="0" indent="0" algn="l">
              <a:buNone/>
            </a:pPr>
            <a:r>
              <a:rPr lang="ar-IQ" dirty="0" smtClean="0">
                <a:solidFill>
                  <a:srgbClr val="FF0000"/>
                </a:solidFill>
              </a:rPr>
              <a:t>يسبب تعفن جذور </a:t>
            </a:r>
            <a:r>
              <a:rPr lang="ar-IQ" dirty="0" err="1" smtClean="0">
                <a:solidFill>
                  <a:srgbClr val="FF0000"/>
                </a:solidFill>
              </a:rPr>
              <a:t>البزاليا</a:t>
            </a:r>
            <a:r>
              <a:rPr lang="ar-IQ" dirty="0" smtClean="0">
                <a:solidFill>
                  <a:srgbClr val="FF0000"/>
                </a:solidFill>
              </a:rPr>
              <a:t>  </a:t>
            </a:r>
          </a:p>
          <a:p>
            <a:pPr marL="0" indent="0" algn="l">
              <a:buNone/>
            </a:pPr>
            <a:r>
              <a:rPr lang="ar-IQ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genus:-</a:t>
            </a:r>
            <a:r>
              <a:rPr lang="en-US" i="1" dirty="0" err="1" smtClean="0">
                <a:solidFill>
                  <a:srgbClr val="00B050"/>
                </a:solidFill>
              </a:rPr>
              <a:t>Aphanomyces</a:t>
            </a:r>
            <a:r>
              <a:rPr lang="en-US" i="1" dirty="0" smtClean="0">
                <a:solidFill>
                  <a:srgbClr val="00B050"/>
                </a:solidFill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</a:rPr>
              <a:t>astaci</a:t>
            </a:r>
            <a:endParaRPr lang="en-US" i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ar-IQ" dirty="0" smtClean="0">
                <a:solidFill>
                  <a:srgbClr val="FF0000"/>
                </a:solidFill>
              </a:rPr>
              <a:t>يتطفل على الروبيان الاوربي</a:t>
            </a:r>
            <a:endParaRPr lang="ar-IQ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9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66" y="1600200"/>
            <a:ext cx="54016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2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Order:-</a:t>
            </a:r>
            <a:r>
              <a:rPr lang="en-US" dirty="0" err="1" smtClean="0"/>
              <a:t>Pythiales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ar-IQ" dirty="0" smtClean="0"/>
              <a:t>تتميز كون العلب </a:t>
            </a:r>
            <a:r>
              <a:rPr lang="ar-IQ" dirty="0" err="1" smtClean="0"/>
              <a:t>السبورانجية</a:t>
            </a:r>
            <a:r>
              <a:rPr lang="ar-IQ" dirty="0" smtClean="0"/>
              <a:t> كروية الشكل او ليمونية او مفصصه تتكون على حوامل </a:t>
            </a:r>
            <a:r>
              <a:rPr lang="ar-IQ" dirty="0" err="1" smtClean="0"/>
              <a:t>سبورانجية</a:t>
            </a:r>
            <a:r>
              <a:rPr lang="ar-IQ" dirty="0" smtClean="0"/>
              <a:t> </a:t>
            </a:r>
            <a:r>
              <a:rPr lang="en-US" dirty="0" err="1" smtClean="0"/>
              <a:t>sporangiophore</a:t>
            </a:r>
            <a:r>
              <a:rPr lang="ar-IQ" dirty="0" smtClean="0"/>
              <a:t>لا تختلف كثيرا عن </a:t>
            </a:r>
            <a:r>
              <a:rPr lang="ar-IQ" dirty="0" err="1" smtClean="0"/>
              <a:t>الهايفات</a:t>
            </a:r>
            <a:r>
              <a:rPr lang="ar-IQ" dirty="0" smtClean="0"/>
              <a:t> –معظم افرادها رمية او اختيارية التطفل وتتواجد داخل الخلايا ولا تكون </a:t>
            </a:r>
            <a:r>
              <a:rPr lang="ar-IQ" dirty="0" err="1" smtClean="0"/>
              <a:t>ممصات</a:t>
            </a:r>
            <a:r>
              <a:rPr lang="ar-IQ" dirty="0" smtClean="0"/>
              <a:t> </a:t>
            </a:r>
            <a:r>
              <a:rPr lang="en-US" dirty="0" err="1" smtClean="0"/>
              <a:t>hastoria</a:t>
            </a:r>
            <a:r>
              <a:rPr lang="ar-IQ" dirty="0" smtClean="0"/>
              <a:t>تضم عائلتين هما:-</a:t>
            </a:r>
          </a:p>
          <a:p>
            <a:pPr marL="0" indent="0" algn="l">
              <a:buNone/>
            </a:pPr>
            <a:r>
              <a:rPr lang="en-US" dirty="0" smtClean="0"/>
              <a:t>Family:-</a:t>
            </a:r>
            <a:r>
              <a:rPr lang="en-US" dirty="0" err="1" smtClean="0">
                <a:solidFill>
                  <a:srgbClr val="C00000"/>
                </a:solidFill>
              </a:rPr>
              <a:t>Pythiogetonaceae</a:t>
            </a:r>
            <a:endParaRPr lang="en-US" dirty="0" smtClean="0">
              <a:solidFill>
                <a:srgbClr val="C00000"/>
              </a:solidFill>
            </a:endParaRPr>
          </a:p>
          <a:p>
            <a:pPr marL="0" indent="0" algn="l">
              <a:buNone/>
            </a:pPr>
            <a:r>
              <a:rPr lang="ar-IQ" dirty="0" smtClean="0"/>
              <a:t>معظمها تعيش بشكل رمي في المياه والرواسب ولها دور في تحليل الماد العضوية </a:t>
            </a:r>
            <a:r>
              <a:rPr lang="ar-IQ" dirty="0" err="1" smtClean="0"/>
              <a:t>المعقده</a:t>
            </a:r>
            <a:r>
              <a:rPr lang="ar-IQ" dirty="0"/>
              <a:t> </a:t>
            </a:r>
            <a:r>
              <a:rPr lang="ar-IQ" dirty="0" err="1" smtClean="0"/>
              <a:t>الموجوده</a:t>
            </a:r>
            <a:r>
              <a:rPr lang="ar-IQ" dirty="0" smtClean="0"/>
              <a:t> في قاع الانهر .</a:t>
            </a:r>
          </a:p>
          <a:p>
            <a:pPr marL="0" indent="0" algn="l">
              <a:buNone/>
            </a:pPr>
            <a:r>
              <a:rPr lang="en-US" dirty="0" smtClean="0"/>
              <a:t>Family:-</a:t>
            </a:r>
            <a:r>
              <a:rPr lang="en-US" dirty="0" err="1" smtClean="0">
                <a:solidFill>
                  <a:srgbClr val="C00000"/>
                </a:solidFill>
              </a:rPr>
              <a:t>pythiaceae</a:t>
            </a:r>
            <a:endParaRPr lang="ar-IQ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ar-IQ" dirty="0" smtClean="0"/>
              <a:t>تضم 10 اجناس و200 نوع الا ان من اهم الاجناس هما:-</a:t>
            </a:r>
          </a:p>
          <a:p>
            <a:pPr marL="0" indent="0" algn="l">
              <a:buNone/>
            </a:pPr>
            <a:r>
              <a:rPr lang="en-US" dirty="0" smtClean="0"/>
              <a:t>Genus:-</a:t>
            </a:r>
            <a:r>
              <a:rPr lang="en-US" dirty="0" err="1" smtClean="0">
                <a:solidFill>
                  <a:srgbClr val="C00000"/>
                </a:solidFill>
              </a:rPr>
              <a:t>Pythium</a:t>
            </a:r>
            <a:endParaRPr lang="en-US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ar-IQ" dirty="0" smtClean="0"/>
              <a:t>اهم ميزه ان السبورات السابحة لا تنطلق من السبورانجيا مباشرة بل يتكون انبوب من </a:t>
            </a:r>
            <a:r>
              <a:rPr lang="ar-IQ" dirty="0" smtClean="0"/>
              <a:t>السبورانجيا </a:t>
            </a:r>
            <a:r>
              <a:rPr lang="ar-IQ" dirty="0" smtClean="0"/>
              <a:t>يحمل حوصلة يعبر السايتوبلازم من السبورانجيا الى الحوصلة وتتكون السبورات السابحة في الحوصلة وتنطلق منها.</a:t>
            </a:r>
          </a:p>
        </p:txBody>
      </p:sp>
    </p:spTree>
    <p:extLst>
      <p:ext uri="{BB962C8B-B14F-4D97-AF65-F5344CB8AC3E}">
        <p14:creationId xmlns:p14="http://schemas.microsoft.com/office/powerpoint/2010/main" val="287309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D9D9D9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723</Words>
  <Application>Microsoft Office PowerPoint</Application>
  <PresentationFormat>On-screen Show (4:3)</PresentationFormat>
  <Paragraphs>70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سمة Office</vt:lpstr>
      <vt:lpstr>Packager Shell Object</vt:lpstr>
      <vt:lpstr>Kingdom:-Straminipila(Water molud)</vt:lpstr>
      <vt:lpstr>PowerPoint Presentation</vt:lpstr>
      <vt:lpstr>Phylum:-Oomycota class:-Oomycetes</vt:lpstr>
      <vt:lpstr>PowerPoint Presentation</vt:lpstr>
      <vt:lpstr>PowerPoint Presentation</vt:lpstr>
      <vt:lpstr>Order:- Saprolegniales</vt:lpstr>
      <vt:lpstr>PowerPoint Presentation</vt:lpstr>
      <vt:lpstr>PowerPoint Presentation</vt:lpstr>
      <vt:lpstr>Order:-Pythiales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اعراض الاصابة بالجنس pytiumعلى ثمار الخيار</vt:lpstr>
      <vt:lpstr>اعراض الاصابة بمرض تصمغ اشجار الحمضيات</vt:lpstr>
      <vt:lpstr>اعراض الاصابة بمرض اللفحة المتاخرة</vt:lpstr>
      <vt:lpstr>اعراض تعفن البذور وموت البادرات المتسبب عن pythium</vt:lpstr>
      <vt:lpstr>PowerPoint Presentation</vt:lpstr>
      <vt:lpstr>دورة حياة الجنس pythium</vt:lpstr>
      <vt:lpstr>انطلاق السبورات السابحة في pythium</vt:lpstr>
      <vt:lpstr>اسئلة حول المحاضرة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Kingdom:-Straminipila(Water molud)</dc:title>
  <dc:creator>almasar</dc:creator>
  <cp:lastModifiedBy>mohammed fayyad</cp:lastModifiedBy>
  <cp:revision>49</cp:revision>
  <dcterms:created xsi:type="dcterms:W3CDTF">2016-11-26T06:20:02Z</dcterms:created>
  <dcterms:modified xsi:type="dcterms:W3CDTF">2021-12-11T13:44:07Z</dcterms:modified>
</cp:coreProperties>
</file>